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0C2F"/>
    <a:srgbClr val="A8AA19"/>
    <a:srgbClr val="FFFFFF"/>
    <a:srgbClr val="007A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>
      <p:cViewPr varScale="1">
        <p:scale>
          <a:sx n="89" d="100"/>
          <a:sy n="89" d="100"/>
        </p:scale>
        <p:origin x="34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141B8-5B04-4698-A01C-143CE4F77855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4A6D8-92EB-48EA-856B-9E46CBE4E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00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4A6D8-92EB-48EA-856B-9E46CBE4EF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40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C8E4F-0108-1AA2-4175-AE13D8EBF8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8963E0-560C-AD2A-CB15-F4A6AC7D6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A53B5-0975-69A2-C85D-84DC5737E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9915-61EB-41C0-9F29-EB03B3A5510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D2AF7-0DB9-5359-ED28-0441DD528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EB8BD-0628-0755-81C8-E083B1368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7217-02FC-4D12-8A81-4B612FA6E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023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7B361-B0D2-E02E-B753-C48EC2106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740C87-3B7E-F36D-CD9E-4DAAE3947E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D586D-CE0B-74FF-3085-7A53F37E3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9915-61EB-41C0-9F29-EB03B3A5510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C1169-FF5A-6D25-F5D6-EE2131102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02754-7607-5C5E-C732-518F4DE78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7217-02FC-4D12-8A81-4B612FA6E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9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DE1274-2036-90F2-2B81-9119C71B85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31FF56-0A49-FB04-36B7-D50971F61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173B3-BCBC-BB06-8D56-4916C9F33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9915-61EB-41C0-9F29-EB03B3A5510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760C3-BA9F-8EF1-DA07-102D84B1C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DD91D-8B97-9634-4E81-EA0D6B715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7217-02FC-4D12-8A81-4B612FA6E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94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7276F-2EB7-E587-F321-EB509A8C3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A9729-DA43-A3EF-E317-F04B05019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2374B-DC44-652F-5648-76C61D625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9915-61EB-41C0-9F29-EB03B3A5510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23A3A-1E5E-9681-FE81-45DFD250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B052B-7605-FF80-922C-9B99B754A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7217-02FC-4D12-8A81-4B612FA6E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14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348B2-76D3-8D66-48EF-B3F263A53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42F70C-BC76-2E92-EA0F-3A64CC509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DCBE1-86AD-F2D8-54D8-B8B172103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9915-61EB-41C0-9F29-EB03B3A5510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1E15A-3DEA-68BC-B903-3E930F88D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B3E30-2E15-6CFB-E6A5-F9B7603D7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7217-02FC-4D12-8A81-4B612FA6E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41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91095-BD20-FD49-112E-D1E85A4EA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A40A0-6E11-40AD-A12A-5E32BC48DD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74C33E-98E6-412C-9E5F-BB0DBB6D4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2B52C5-FA19-8005-78AB-8445F93F7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9915-61EB-41C0-9F29-EB03B3A5510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6DE69F-06F8-BB25-A17E-6E72F8E4E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74ADE9-23FB-F7BB-CEDD-018DC412F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7217-02FC-4D12-8A81-4B612FA6E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020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03A8-5810-8ECE-E617-0559DDCC3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F313FA-A294-41D5-10B1-F96B40BD6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CBF86C-63DA-374C-F209-2B9816058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5D24C9-DFAC-B5CA-5D66-77C4F81D67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DF8A8C-A5B1-CC81-2573-B7C0418126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33C045-5EDE-B8C4-D39B-380FE2B38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9915-61EB-41C0-9F29-EB03B3A5510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C0B263-8813-C19A-9E7E-28296DDE8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B0FADD-DA01-F518-B1FA-C6C519DAE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7217-02FC-4D12-8A81-4B612FA6E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183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F2490-CDD5-A26F-B0F0-6D6AE2281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F133D8-6482-9E7F-AEED-09D32C9C9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9915-61EB-41C0-9F29-EB03B3A5510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BC682A-9DC2-EFF7-96BB-238F5A5AC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B2C7ED-9E92-1376-4722-6631B40A2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7217-02FC-4D12-8A81-4B612FA6E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9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250AC1-A952-D04C-2F12-A651DBAE3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9915-61EB-41C0-9F29-EB03B3A5510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59E72A-CDB0-9054-66A6-BB0D83CAB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D540F-A200-48E1-28EE-AA6D93439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7217-02FC-4D12-8A81-4B612FA6E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C155D-A5F0-F34F-ABC9-5B9A6A5D5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D5F60-4F6A-3DDB-4F66-5832306D9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5B8FEC-4E5E-3361-C236-C5E716D02E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D8DDE7-9CA0-FF45-86B8-E340594EA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9915-61EB-41C0-9F29-EB03B3A5510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380F5A-55EC-1908-685A-6FD00B022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BC7AAD-8BE2-851E-4B59-17F957939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7217-02FC-4D12-8A81-4B612FA6E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39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A55DB-6B24-9D5F-D76E-D5DDD7548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90DB10-4685-AAF7-D1A3-1CACD7E8A1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17D32B-948F-CE38-9C60-A97FA6F98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3A2CD-D56F-A864-C857-BD9613E5C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9915-61EB-41C0-9F29-EB03B3A5510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B97F57-D2DD-7AE5-13BC-8B076B65C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83D5CA-95AF-73D6-B42A-DABF705EC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7217-02FC-4D12-8A81-4B612FA6E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6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9B45C7-3A90-1127-15E8-28ABB2C47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F7D43-1336-D342-27DB-FB54400D2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47ECF5-2266-2A5D-2A56-C303C70A86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F29915-61EB-41C0-9F29-EB03B3A5510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021EB-9FEC-3630-03F0-5215ACE54B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18E2D-2587-7E12-12B2-E22E65D2A5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A77217-02FC-4D12-8A81-4B612FA6E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94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vpr@unm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8F82F1C-C8D6-247E-5B05-03D8063EF4D7}"/>
              </a:ext>
            </a:extLst>
          </p:cNvPr>
          <p:cNvGrpSpPr/>
          <p:nvPr/>
        </p:nvGrpSpPr>
        <p:grpSpPr>
          <a:xfrm>
            <a:off x="251757" y="197136"/>
            <a:ext cx="9835165" cy="6413368"/>
            <a:chOff x="251757" y="197136"/>
            <a:chExt cx="9835165" cy="641336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DE5BDC9-20F7-4E8F-96A9-96D54744B269}"/>
                </a:ext>
              </a:extLst>
            </p:cNvPr>
            <p:cNvSpPr txBox="1"/>
            <p:nvPr/>
          </p:nvSpPr>
          <p:spPr>
            <a:xfrm>
              <a:off x="251757" y="197136"/>
              <a:ext cx="9749306" cy="63299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base">
                <a:spcAft>
                  <a:spcPts val="800"/>
                </a:spcAft>
                <a:buNone/>
              </a:pPr>
              <a:r>
                <a:rPr lang="en-US" sz="1600" b="1" u="sng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Support UNM Research &amp; Discovery Week 2025!</a:t>
              </a:r>
            </a:p>
            <a:p>
              <a:pPr fontAlgn="base">
                <a:spcAft>
                  <a:spcPts val="800"/>
                </a:spcAft>
                <a:buNone/>
              </a:pPr>
              <a:endParaRPr lang="en-US" sz="1600" b="1" dirty="0">
                <a:solidFill>
                  <a:srgbClr val="007A8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fontAlgn="base">
                <a:spcAft>
                  <a:spcPts val="800"/>
                </a:spcAft>
                <a:buNone/>
              </a:pPr>
              <a:r>
                <a:rPr lang="en-US" sz="1600" b="1" dirty="0">
                  <a:solidFill>
                    <a:srgbClr val="007A8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Hummingbird   </a:t>
              </a:r>
              <a:r>
                <a:rPr lang="en-US" sz="1600" b="1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             </a:t>
              </a:r>
              <a:r>
                <a:rPr lang="en-US" sz="1600" b="1" i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en-US" sz="1600" b="0" i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Contributor </a:t>
              </a: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					</a:t>
              </a:r>
              <a:r>
                <a:rPr lang="en-US" sz="1600" b="1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$500</a:t>
              </a:r>
            </a:p>
            <a:p>
              <a:pPr marL="457200">
                <a:buFont typeface="Arial" panose="020B0604020202020204" pitchFamily="34" charset="0"/>
                <a:buChar char="•"/>
              </a:pP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Sponsorship acknowledged on website and brochures</a:t>
              </a:r>
            </a:p>
            <a:p>
              <a:pPr marL="457200">
                <a:buFont typeface="Arial" panose="020B0604020202020204" pitchFamily="34" charset="0"/>
                <a:buChar char="•"/>
              </a:pP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Swag bag and t-shirt</a:t>
              </a:r>
            </a:p>
            <a:p>
              <a:pPr marL="457200"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One-day parking pass for event</a:t>
              </a:r>
            </a:p>
            <a:p>
              <a:pPr fontAlgn="base">
                <a:spcAft>
                  <a:spcPts val="800"/>
                </a:spcAft>
                <a:buNone/>
              </a:pPr>
              <a:r>
                <a:rPr lang="en-US" sz="1600" b="1" dirty="0">
                  <a:solidFill>
                    <a:srgbClr val="A8AA19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Roadrunner </a:t>
              </a:r>
              <a:r>
                <a:rPr lang="en-US" sz="16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  <a:r>
                <a:rPr lang="en-US" sz="1600" b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  </a:t>
              </a: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               	</a:t>
              </a:r>
              <a:r>
                <a:rPr lang="en-US" sz="1600" b="0" i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Keynote Event Sponsor 	</a:t>
              </a: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			</a:t>
              </a:r>
              <a:r>
                <a:rPr lang="en-US" sz="1600" b="1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$2500</a:t>
              </a:r>
            </a:p>
            <a:p>
              <a:pPr marL="457200">
                <a:buFont typeface="Arial" panose="020B0604020202020204" pitchFamily="34" charset="0"/>
                <a:buChar char="•"/>
              </a:pP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Logo on event-specific promotion materials</a:t>
              </a:r>
            </a:p>
            <a:p>
              <a:pPr marL="457200">
                <a:buFont typeface="Arial" panose="020B0604020202020204" pitchFamily="34" charset="0"/>
                <a:buChar char="•"/>
              </a:pP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Sponsorship acknowledged on Research &amp; Discovery Week website and brochures</a:t>
              </a:r>
            </a:p>
            <a:p>
              <a:pPr marL="457200">
                <a:buFont typeface="Arial" panose="020B0604020202020204" pitchFamily="34" charset="0"/>
                <a:buChar char="•"/>
              </a:pP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Sponsorship acknowledged during event</a:t>
              </a:r>
            </a:p>
            <a:p>
              <a:pPr marL="457200">
                <a:buFont typeface="Arial" panose="020B0604020202020204" pitchFamily="34" charset="0"/>
                <a:buChar char="•"/>
              </a:pP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Booth or promotional materials at sponsored event (venue permitting)</a:t>
              </a:r>
            </a:p>
            <a:p>
              <a:pPr marL="457200">
                <a:buFont typeface="Arial" panose="020B0604020202020204" pitchFamily="34" charset="0"/>
                <a:buChar char="•"/>
              </a:pP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Premier swag bag and up to 4 t-shirts</a:t>
              </a:r>
            </a:p>
            <a:p>
              <a:pPr marL="457200"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Up to 4 parking passes for day of event</a:t>
              </a:r>
            </a:p>
            <a:p>
              <a:pPr fontAlgn="base">
                <a:spcAft>
                  <a:spcPts val="800"/>
                </a:spcAft>
                <a:buNone/>
              </a:pPr>
              <a:r>
                <a:rPr lang="en-US" sz="1600" b="1" dirty="0">
                  <a:solidFill>
                    <a:srgbClr val="BA0C2F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Lobo      </a:t>
              </a: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                          	</a:t>
              </a:r>
              <a:r>
                <a:rPr lang="en-US" sz="1600" b="0" i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Premier Sponsor 	</a:t>
              </a: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				</a:t>
              </a:r>
              <a:r>
                <a:rPr lang="en-US" sz="1600" b="1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$10,000</a:t>
              </a:r>
            </a:p>
            <a:p>
              <a:pPr marL="457200">
                <a:buFont typeface="Arial" panose="020B0604020202020204" pitchFamily="34" charset="0"/>
                <a:buChar char="•"/>
              </a:pP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Logo prominent on website and brochures for Research &amp; Discovery Week</a:t>
              </a:r>
            </a:p>
            <a:p>
              <a:pPr marL="457200">
                <a:buFont typeface="Arial" panose="020B0604020202020204" pitchFamily="34" charset="0"/>
                <a:buChar char="•"/>
              </a:pP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Ability to host a featured, research-related event during the Week or deliver </a:t>
              </a:r>
              <a:b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brief remarks at a featured event</a:t>
              </a:r>
            </a:p>
            <a:p>
              <a:pPr marL="457200">
                <a:buFont typeface="Arial" panose="020B0604020202020204" pitchFamily="34" charset="0"/>
                <a:buChar char="•"/>
              </a:pP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Booth or promotional materials centrally positioned </a:t>
              </a:r>
              <a:b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at featured events (keynote lectures, expos)</a:t>
              </a:r>
            </a:p>
            <a:p>
              <a:pPr marL="457200">
                <a:buFont typeface="Arial" panose="020B0604020202020204" pitchFamily="34" charset="0"/>
                <a:buChar char="•"/>
              </a:pP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Up to 6 premier swag bags and t-shirts</a:t>
              </a:r>
            </a:p>
            <a:p>
              <a:pPr marL="457200" fontAlgn="base"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Up to 10 one-day parking passes</a:t>
              </a:r>
            </a:p>
            <a:p>
              <a:pPr fontAlgn="base">
                <a:spcAft>
                  <a:spcPts val="800"/>
                </a:spcAft>
              </a:pPr>
              <a:r>
                <a:rPr lang="en-US" sz="16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Contact </a:t>
              </a:r>
              <a:r>
                <a:rPr lang="en-US" sz="16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3"/>
                </a:rPr>
                <a:t>ovpr@unm.edu</a:t>
              </a:r>
              <a:r>
                <a:rPr lang="en-US" sz="16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to become a supporter!</a:t>
              </a:r>
              <a:endParaRPr lang="en-US" sz="16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" name="Picture 6" descr="A black background with white text&#10;&#10;AI-generated content may be incorrect.">
              <a:extLst>
                <a:ext uri="{FF2B5EF4-FFF2-40B4-BE49-F238E27FC236}">
                  <a16:creationId xmlns:a16="http://schemas.microsoft.com/office/drawing/2014/main" id="{58BEA9CC-669A-A0AA-BFBC-D9541E80A2D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7053" y="4654649"/>
              <a:ext cx="5059869" cy="1955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6096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189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Melissa Emery Thompson</dc:creator>
  <cp:lastModifiedBy>Melissa Emery Thompson</cp:lastModifiedBy>
  <cp:revision>3</cp:revision>
  <dcterms:created xsi:type="dcterms:W3CDTF">2025-10-03T02:19:29Z</dcterms:created>
  <dcterms:modified xsi:type="dcterms:W3CDTF">2025-10-13T21:52:25Z</dcterms:modified>
</cp:coreProperties>
</file>